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305" r:id="rId3"/>
    <p:sldId id="259" r:id="rId4"/>
    <p:sldId id="311" r:id="rId5"/>
    <p:sldId id="306" r:id="rId6"/>
    <p:sldId id="307" r:id="rId7"/>
    <p:sldId id="308" r:id="rId8"/>
    <p:sldId id="309" r:id="rId9"/>
    <p:sldId id="310" r:id="rId10"/>
    <p:sldId id="304" r:id="rId11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52" y="-63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A651B-8ADA-3D44-954C-D1BDF88BD80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CCE016F-D4A0-894B-99D9-95EB67AFF593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4802A2CD-039B-4A49-A595-3D93C1447D30}" type="parTrans" cxnId="{0F15BBA4-C41C-6746-AC91-B8375800D829}">
      <dgm:prSet/>
      <dgm:spPr/>
      <dgm:t>
        <a:bodyPr/>
        <a:lstStyle/>
        <a:p>
          <a:endParaRPr lang="en-US"/>
        </a:p>
      </dgm:t>
    </dgm:pt>
    <dgm:pt modelId="{66674C0F-94E6-1D4D-9606-8C68B5A036C3}" type="sibTrans" cxnId="{0F15BBA4-C41C-6746-AC91-B8375800D829}">
      <dgm:prSet/>
      <dgm:spPr/>
      <dgm:t>
        <a:bodyPr/>
        <a:lstStyle/>
        <a:p>
          <a:endParaRPr lang="en-US"/>
        </a:p>
      </dgm:t>
    </dgm:pt>
    <dgm:pt modelId="{E2513F7D-3D2C-A84A-88BE-7FF4358CB56F}">
      <dgm:prSet phldrT="[Text]"/>
      <dgm:spPr/>
      <dgm:t>
        <a:bodyPr/>
        <a:lstStyle/>
        <a:p>
          <a:r>
            <a:rPr lang="en-US" dirty="0"/>
            <a:t>Preprocess</a:t>
          </a:r>
        </a:p>
      </dgm:t>
    </dgm:pt>
    <dgm:pt modelId="{8E98A66F-689A-2E45-966A-36A42973E502}" type="parTrans" cxnId="{E8C3AD89-AA4D-2D44-BDD0-1D52AB9AA54B}">
      <dgm:prSet/>
      <dgm:spPr/>
      <dgm:t>
        <a:bodyPr/>
        <a:lstStyle/>
        <a:p>
          <a:endParaRPr lang="en-US"/>
        </a:p>
      </dgm:t>
    </dgm:pt>
    <dgm:pt modelId="{B486A107-6749-8D4C-BC72-03A6788958F4}" type="sibTrans" cxnId="{E8C3AD89-AA4D-2D44-BDD0-1D52AB9AA54B}">
      <dgm:prSet/>
      <dgm:spPr/>
      <dgm:t>
        <a:bodyPr/>
        <a:lstStyle/>
        <a:p>
          <a:endParaRPr lang="en-US"/>
        </a:p>
      </dgm:t>
    </dgm:pt>
    <dgm:pt modelId="{9ADD1B61-A9E5-1F4A-81AE-1814CD662236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EBE421EE-03D0-6F4A-A65D-313D7CDBDB98}" type="parTrans" cxnId="{6E133EFA-FA59-B947-AEAC-10AAFDA809E3}">
      <dgm:prSet/>
      <dgm:spPr/>
      <dgm:t>
        <a:bodyPr/>
        <a:lstStyle/>
        <a:p>
          <a:endParaRPr lang="en-US"/>
        </a:p>
      </dgm:t>
    </dgm:pt>
    <dgm:pt modelId="{0987C08E-17B0-F247-96CD-C499C76D8258}" type="sibTrans" cxnId="{6E133EFA-FA59-B947-AEAC-10AAFDA809E3}">
      <dgm:prSet/>
      <dgm:spPr/>
      <dgm:t>
        <a:bodyPr/>
        <a:lstStyle/>
        <a:p>
          <a:endParaRPr lang="en-US"/>
        </a:p>
      </dgm:t>
    </dgm:pt>
    <dgm:pt modelId="{4F8F806D-8D5F-C54A-A54D-6CCA59BD5A3F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071A062F-2854-0046-97F0-465011C2B4DC}" type="parTrans" cxnId="{6DC09BEE-9CCD-6F41-A0FB-27F6D2253A9C}">
      <dgm:prSet/>
      <dgm:spPr/>
      <dgm:t>
        <a:bodyPr/>
        <a:lstStyle/>
        <a:p>
          <a:endParaRPr lang="en-US"/>
        </a:p>
      </dgm:t>
    </dgm:pt>
    <dgm:pt modelId="{334BEB6A-DD0A-A64A-B0CE-E5BD292BAEE7}" type="sibTrans" cxnId="{6DC09BEE-9CCD-6F41-A0FB-27F6D2253A9C}">
      <dgm:prSet/>
      <dgm:spPr/>
      <dgm:t>
        <a:bodyPr/>
        <a:lstStyle/>
        <a:p>
          <a:endParaRPr lang="en-US"/>
        </a:p>
      </dgm:t>
    </dgm:pt>
    <dgm:pt modelId="{5F6295AB-24B6-C14A-AF6C-DFE7AE52F91A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ED635AC6-7925-704B-BBFD-2B620B6522E4}" type="parTrans" cxnId="{1F9E3E65-BB1A-BD43-869F-F0B0A6139342}">
      <dgm:prSet/>
      <dgm:spPr/>
      <dgm:t>
        <a:bodyPr/>
        <a:lstStyle/>
        <a:p>
          <a:endParaRPr lang="en-US"/>
        </a:p>
      </dgm:t>
    </dgm:pt>
    <dgm:pt modelId="{35C1AD1E-7499-2443-AB7C-F7730233C609}" type="sibTrans" cxnId="{1F9E3E65-BB1A-BD43-869F-F0B0A6139342}">
      <dgm:prSet/>
      <dgm:spPr/>
      <dgm:t>
        <a:bodyPr/>
        <a:lstStyle/>
        <a:p>
          <a:endParaRPr lang="en-US"/>
        </a:p>
      </dgm:t>
    </dgm:pt>
    <dgm:pt modelId="{B0D2EEDC-BF75-904C-9D32-61924655F82B}" type="pres">
      <dgm:prSet presAssocID="{E1AA651B-8ADA-3D44-954C-D1BDF88BD80D}" presName="CompostProcess" presStyleCnt="0">
        <dgm:presLayoutVars>
          <dgm:dir/>
          <dgm:resizeHandles val="exact"/>
        </dgm:presLayoutVars>
      </dgm:prSet>
      <dgm:spPr/>
    </dgm:pt>
    <dgm:pt modelId="{6873269B-F34F-0543-82EA-F711CF25AD62}" type="pres">
      <dgm:prSet presAssocID="{E1AA651B-8ADA-3D44-954C-D1BDF88BD80D}" presName="arrow" presStyleLbl="bgShp" presStyleIdx="0" presStyleCnt="1"/>
      <dgm:spPr/>
    </dgm:pt>
    <dgm:pt modelId="{D9426378-3907-494B-B253-C4C3F4EB414D}" type="pres">
      <dgm:prSet presAssocID="{E1AA651B-8ADA-3D44-954C-D1BDF88BD80D}" presName="linearProcess" presStyleCnt="0"/>
      <dgm:spPr/>
    </dgm:pt>
    <dgm:pt modelId="{F32F5B53-4B69-A641-ADF2-297582AF875B}" type="pres">
      <dgm:prSet presAssocID="{CCCE016F-D4A0-894B-99D9-95EB67AFF593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FEADC-B58B-DF44-B94F-5B1F3B1FB1B2}" type="pres">
      <dgm:prSet presAssocID="{66674C0F-94E6-1D4D-9606-8C68B5A036C3}" presName="sibTrans" presStyleCnt="0"/>
      <dgm:spPr/>
    </dgm:pt>
    <dgm:pt modelId="{FC6AA2F0-642F-9043-9BFC-56DC64287601}" type="pres">
      <dgm:prSet presAssocID="{E2513F7D-3D2C-A84A-88BE-7FF4358CB56F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DB3DF-6413-FB4B-8F52-DDE96B29781A}" type="pres">
      <dgm:prSet presAssocID="{B486A107-6749-8D4C-BC72-03A6788958F4}" presName="sibTrans" presStyleCnt="0"/>
      <dgm:spPr/>
    </dgm:pt>
    <dgm:pt modelId="{6924DB46-56B7-B74B-9E22-EFB24E6DA215}" type="pres">
      <dgm:prSet presAssocID="{9ADD1B61-A9E5-1F4A-81AE-1814CD66223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1D8A1-7011-3D4A-B531-8A14F23175B4}" type="pres">
      <dgm:prSet presAssocID="{0987C08E-17B0-F247-96CD-C499C76D8258}" presName="sibTrans" presStyleCnt="0"/>
      <dgm:spPr/>
    </dgm:pt>
    <dgm:pt modelId="{70F4559F-0B27-AC44-9F02-D6D3BA79E5DC}" type="pres">
      <dgm:prSet presAssocID="{4F8F806D-8D5F-C54A-A54D-6CCA59BD5A3F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E03B0-64AA-324D-8038-B2A77E35441A}" type="pres">
      <dgm:prSet presAssocID="{334BEB6A-DD0A-A64A-B0CE-E5BD292BAEE7}" presName="sibTrans" presStyleCnt="0"/>
      <dgm:spPr/>
    </dgm:pt>
    <dgm:pt modelId="{CF235F6C-6CE0-8D4C-A64F-17B56819DC98}" type="pres">
      <dgm:prSet presAssocID="{5F6295AB-24B6-C14A-AF6C-DFE7AE52F91A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C3AD89-AA4D-2D44-BDD0-1D52AB9AA54B}" srcId="{E1AA651B-8ADA-3D44-954C-D1BDF88BD80D}" destId="{E2513F7D-3D2C-A84A-88BE-7FF4358CB56F}" srcOrd="1" destOrd="0" parTransId="{8E98A66F-689A-2E45-966A-36A42973E502}" sibTransId="{B486A107-6749-8D4C-BC72-03A6788958F4}"/>
    <dgm:cxn modelId="{4A92EFBE-EC54-5A4F-BDDB-24A00B8BCA44}" type="presOf" srcId="{E1AA651B-8ADA-3D44-954C-D1BDF88BD80D}" destId="{B0D2EEDC-BF75-904C-9D32-61924655F82B}" srcOrd="0" destOrd="0" presId="urn:microsoft.com/office/officeart/2005/8/layout/hProcess9"/>
    <dgm:cxn modelId="{74BBC9A2-880E-EA4B-924B-A9EFDB02AF89}" type="presOf" srcId="{CCCE016F-D4A0-894B-99D9-95EB67AFF593}" destId="{F32F5B53-4B69-A641-ADF2-297582AF875B}" srcOrd="0" destOrd="0" presId="urn:microsoft.com/office/officeart/2005/8/layout/hProcess9"/>
    <dgm:cxn modelId="{6E133EFA-FA59-B947-AEAC-10AAFDA809E3}" srcId="{E1AA651B-8ADA-3D44-954C-D1BDF88BD80D}" destId="{9ADD1B61-A9E5-1F4A-81AE-1814CD662236}" srcOrd="2" destOrd="0" parTransId="{EBE421EE-03D0-6F4A-A65D-313D7CDBDB98}" sibTransId="{0987C08E-17B0-F247-96CD-C499C76D8258}"/>
    <dgm:cxn modelId="{362D7543-85A9-0547-A9A2-119DCE7721EF}" type="presOf" srcId="{9ADD1B61-A9E5-1F4A-81AE-1814CD662236}" destId="{6924DB46-56B7-B74B-9E22-EFB24E6DA215}" srcOrd="0" destOrd="0" presId="urn:microsoft.com/office/officeart/2005/8/layout/hProcess9"/>
    <dgm:cxn modelId="{0F15BBA4-C41C-6746-AC91-B8375800D829}" srcId="{E1AA651B-8ADA-3D44-954C-D1BDF88BD80D}" destId="{CCCE016F-D4A0-894B-99D9-95EB67AFF593}" srcOrd="0" destOrd="0" parTransId="{4802A2CD-039B-4A49-A595-3D93C1447D30}" sibTransId="{66674C0F-94E6-1D4D-9606-8C68B5A036C3}"/>
    <dgm:cxn modelId="{1F9E3E65-BB1A-BD43-869F-F0B0A6139342}" srcId="{E1AA651B-8ADA-3D44-954C-D1BDF88BD80D}" destId="{5F6295AB-24B6-C14A-AF6C-DFE7AE52F91A}" srcOrd="4" destOrd="0" parTransId="{ED635AC6-7925-704B-BBFD-2B620B6522E4}" sibTransId="{35C1AD1E-7499-2443-AB7C-F7730233C609}"/>
    <dgm:cxn modelId="{8415E1A5-5B8D-EA4B-A05C-D029B4B8B731}" type="presOf" srcId="{E2513F7D-3D2C-A84A-88BE-7FF4358CB56F}" destId="{FC6AA2F0-642F-9043-9BFC-56DC64287601}" srcOrd="0" destOrd="0" presId="urn:microsoft.com/office/officeart/2005/8/layout/hProcess9"/>
    <dgm:cxn modelId="{2D8F1985-93FA-A944-AB3F-96B7D769F256}" type="presOf" srcId="{5F6295AB-24B6-C14A-AF6C-DFE7AE52F91A}" destId="{CF235F6C-6CE0-8D4C-A64F-17B56819DC98}" srcOrd="0" destOrd="0" presId="urn:microsoft.com/office/officeart/2005/8/layout/hProcess9"/>
    <dgm:cxn modelId="{6DC09BEE-9CCD-6F41-A0FB-27F6D2253A9C}" srcId="{E1AA651B-8ADA-3D44-954C-D1BDF88BD80D}" destId="{4F8F806D-8D5F-C54A-A54D-6CCA59BD5A3F}" srcOrd="3" destOrd="0" parTransId="{071A062F-2854-0046-97F0-465011C2B4DC}" sibTransId="{334BEB6A-DD0A-A64A-B0CE-E5BD292BAEE7}"/>
    <dgm:cxn modelId="{2C21A2C5-D16D-9944-92E7-9D19078A12B2}" type="presOf" srcId="{4F8F806D-8D5F-C54A-A54D-6CCA59BD5A3F}" destId="{70F4559F-0B27-AC44-9F02-D6D3BA79E5DC}" srcOrd="0" destOrd="0" presId="urn:microsoft.com/office/officeart/2005/8/layout/hProcess9"/>
    <dgm:cxn modelId="{18BC0EBB-8A17-B14C-9C32-3A0934554D1F}" type="presParOf" srcId="{B0D2EEDC-BF75-904C-9D32-61924655F82B}" destId="{6873269B-F34F-0543-82EA-F711CF25AD62}" srcOrd="0" destOrd="0" presId="urn:microsoft.com/office/officeart/2005/8/layout/hProcess9"/>
    <dgm:cxn modelId="{51D66B21-26F7-D046-B1B9-AC9542F6027D}" type="presParOf" srcId="{B0D2EEDC-BF75-904C-9D32-61924655F82B}" destId="{D9426378-3907-494B-B253-C4C3F4EB414D}" srcOrd="1" destOrd="0" presId="urn:microsoft.com/office/officeart/2005/8/layout/hProcess9"/>
    <dgm:cxn modelId="{8175B37B-C5CF-4242-BC9E-B95B89852490}" type="presParOf" srcId="{D9426378-3907-494B-B253-C4C3F4EB414D}" destId="{F32F5B53-4B69-A641-ADF2-297582AF875B}" srcOrd="0" destOrd="0" presId="urn:microsoft.com/office/officeart/2005/8/layout/hProcess9"/>
    <dgm:cxn modelId="{39E4F966-40BE-E244-9844-6F59E45C68EC}" type="presParOf" srcId="{D9426378-3907-494B-B253-C4C3F4EB414D}" destId="{71FFEADC-B58B-DF44-B94F-5B1F3B1FB1B2}" srcOrd="1" destOrd="0" presId="urn:microsoft.com/office/officeart/2005/8/layout/hProcess9"/>
    <dgm:cxn modelId="{CFB8AA4A-402A-7A43-9DBA-CF9996B6670C}" type="presParOf" srcId="{D9426378-3907-494B-B253-C4C3F4EB414D}" destId="{FC6AA2F0-642F-9043-9BFC-56DC64287601}" srcOrd="2" destOrd="0" presId="urn:microsoft.com/office/officeart/2005/8/layout/hProcess9"/>
    <dgm:cxn modelId="{306DD2F9-BBD2-5F49-8A64-61264EF0301A}" type="presParOf" srcId="{D9426378-3907-494B-B253-C4C3F4EB414D}" destId="{55DDB3DF-6413-FB4B-8F52-DDE96B29781A}" srcOrd="3" destOrd="0" presId="urn:microsoft.com/office/officeart/2005/8/layout/hProcess9"/>
    <dgm:cxn modelId="{56328028-2EDA-D449-B08F-ACC1DCBEA623}" type="presParOf" srcId="{D9426378-3907-494B-B253-C4C3F4EB414D}" destId="{6924DB46-56B7-B74B-9E22-EFB24E6DA215}" srcOrd="4" destOrd="0" presId="urn:microsoft.com/office/officeart/2005/8/layout/hProcess9"/>
    <dgm:cxn modelId="{EE1902A9-643B-7C4C-A337-725DDF6A9FC0}" type="presParOf" srcId="{D9426378-3907-494B-B253-C4C3F4EB414D}" destId="{7241D8A1-7011-3D4A-B531-8A14F23175B4}" srcOrd="5" destOrd="0" presId="urn:microsoft.com/office/officeart/2005/8/layout/hProcess9"/>
    <dgm:cxn modelId="{1B4CEF37-9E62-304A-9977-5694B30F84E4}" type="presParOf" srcId="{D9426378-3907-494B-B253-C4C3F4EB414D}" destId="{70F4559F-0B27-AC44-9F02-D6D3BA79E5DC}" srcOrd="6" destOrd="0" presId="urn:microsoft.com/office/officeart/2005/8/layout/hProcess9"/>
    <dgm:cxn modelId="{89660614-3776-F94D-9865-9096A444CC01}" type="presParOf" srcId="{D9426378-3907-494B-B253-C4C3F4EB414D}" destId="{CEBE03B0-64AA-324D-8038-B2A77E35441A}" srcOrd="7" destOrd="0" presId="urn:microsoft.com/office/officeart/2005/8/layout/hProcess9"/>
    <dgm:cxn modelId="{D4DBB1BC-DE28-3D4C-AB89-B06EED87E5B8}" type="presParOf" srcId="{D9426378-3907-494B-B253-C4C3F4EB414D}" destId="{CF235F6C-6CE0-8D4C-A64F-17B56819DC9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3269B-F34F-0543-82EA-F711CF25AD62}">
      <dsp:nvSpPr>
        <dsp:cNvPr id="0" name=""/>
        <dsp:cNvSpPr/>
      </dsp:nvSpPr>
      <dsp:spPr>
        <a:xfrm>
          <a:off x="676274" y="0"/>
          <a:ext cx="7664450" cy="33909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2F5B53-4B69-A641-ADF2-297582AF875B}">
      <dsp:nvSpPr>
        <dsp:cNvPr id="0" name=""/>
        <dsp:cNvSpPr/>
      </dsp:nvSpPr>
      <dsp:spPr>
        <a:xfrm>
          <a:off x="3456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Acquire</a:t>
          </a:r>
        </a:p>
      </dsp:txBody>
      <dsp:txXfrm>
        <a:off x="69668" y="1083481"/>
        <a:ext cx="1514613" cy="1223936"/>
      </dsp:txXfrm>
    </dsp:sp>
    <dsp:sp modelId="{FC6AA2F0-642F-9043-9BFC-56DC64287601}">
      <dsp:nvSpPr>
        <dsp:cNvPr id="0" name=""/>
        <dsp:cNvSpPr/>
      </dsp:nvSpPr>
      <dsp:spPr>
        <a:xfrm>
          <a:off x="1844219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Preprocess</a:t>
          </a:r>
        </a:p>
      </dsp:txBody>
      <dsp:txXfrm>
        <a:off x="1910431" y="1083481"/>
        <a:ext cx="1514613" cy="1223936"/>
      </dsp:txXfrm>
    </dsp:sp>
    <dsp:sp modelId="{6924DB46-56B7-B74B-9E22-EFB24E6DA215}">
      <dsp:nvSpPr>
        <dsp:cNvPr id="0" name=""/>
        <dsp:cNvSpPr/>
      </dsp:nvSpPr>
      <dsp:spPr>
        <a:xfrm>
          <a:off x="3684981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Learn</a:t>
          </a:r>
        </a:p>
      </dsp:txBody>
      <dsp:txXfrm>
        <a:off x="3751193" y="1083481"/>
        <a:ext cx="1514613" cy="1223936"/>
      </dsp:txXfrm>
    </dsp:sp>
    <dsp:sp modelId="{70F4559F-0B27-AC44-9F02-D6D3BA79E5DC}">
      <dsp:nvSpPr>
        <dsp:cNvPr id="0" name=""/>
        <dsp:cNvSpPr/>
      </dsp:nvSpPr>
      <dsp:spPr>
        <a:xfrm>
          <a:off x="5525743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Evaluate</a:t>
          </a:r>
        </a:p>
      </dsp:txBody>
      <dsp:txXfrm>
        <a:off x="5591955" y="1083481"/>
        <a:ext cx="1514613" cy="1223936"/>
      </dsp:txXfrm>
    </dsp:sp>
    <dsp:sp modelId="{CF235F6C-6CE0-8D4C-A64F-17B56819DC98}">
      <dsp:nvSpPr>
        <dsp:cNvPr id="0" name=""/>
        <dsp:cNvSpPr/>
      </dsp:nvSpPr>
      <dsp:spPr>
        <a:xfrm>
          <a:off x="7366505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Predict</a:t>
          </a:r>
        </a:p>
      </dsp:txBody>
      <dsp:txXfrm>
        <a:off x="7432717" y="1083481"/>
        <a:ext cx="1514613" cy="1223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8564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Garamond"/>
        <a:ea typeface="Garamond"/>
        <a:cs typeface="Garamond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AU" dirty="0" smtClean="0"/>
              <a:t>Mid-course review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0" name="Shape 36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362" name="Shape 362"/>
          <p:cNvSpPr>
            <a:spLocks noGrp="1"/>
          </p:cNvSpPr>
          <p:nvPr>
            <p:ph type="title" idx="4294967295"/>
          </p:nvPr>
        </p:nvSpPr>
        <p:spPr>
          <a:xfrm>
            <a:off x="-1544638" y="681831"/>
            <a:ext cx="10688638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					</a:t>
            </a:r>
            <a:r>
              <a:rPr lang="en-AU" dirty="0" smtClean="0"/>
              <a:t>Course Survey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126675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9566462"/>
              </p:ext>
            </p:extLst>
          </p:nvPr>
        </p:nvGraphicFramePr>
        <p:xfrm>
          <a:off x="203200" y="1409700"/>
          <a:ext cx="9017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</a:t>
            </a:r>
            <a:r>
              <a:rPr lang="en-US" dirty="0" smtClean="0"/>
              <a:t>Modeling </a:t>
            </a:r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305871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Acquire</a:t>
            </a:r>
            <a:endParaRPr dirty="0"/>
          </a:p>
        </p:txBody>
      </p:sp>
      <p:sp>
        <p:nvSpPr>
          <p:cNvPr id="173" name="Shape 173"/>
          <p:cNvSpPr/>
          <p:nvPr/>
        </p:nvSpPr>
        <p:spPr>
          <a:xfrm>
            <a:off x="623608" y="1107609"/>
            <a:ext cx="511934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CSV files </a:t>
            </a: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HTML Table on a website </a:t>
            </a:r>
            <a:endParaRPr lang="en-AU" dirty="0">
              <a:latin typeface="Garamond"/>
              <a:ea typeface="Garamond"/>
              <a:cs typeface="Garamond"/>
            </a:endParaRP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FRED / </a:t>
            </a:r>
            <a:r>
              <a:rPr lang="en-AU" dirty="0" err="1" smtClean="0">
                <a:latin typeface="Garamond"/>
                <a:ea typeface="Garamond"/>
                <a:cs typeface="Garamond"/>
              </a:rPr>
              <a:t>WorldBank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/ OECD</a:t>
            </a: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Yahoo Finance</a:t>
            </a: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Text from a website</a:t>
            </a:r>
            <a:endParaRPr dirty="0">
              <a:latin typeface="Garamond"/>
              <a:ea typeface="Garamond"/>
              <a:cs typeface="Garam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Acquire</a:t>
            </a:r>
            <a:endParaRPr dirty="0"/>
          </a:p>
        </p:txBody>
      </p:sp>
      <p:sp>
        <p:nvSpPr>
          <p:cNvPr id="173" name="Shape 173"/>
          <p:cNvSpPr/>
          <p:nvPr/>
        </p:nvSpPr>
        <p:spPr>
          <a:xfrm>
            <a:off x="623608" y="1107609"/>
            <a:ext cx="8299706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CSV files </a:t>
            </a:r>
            <a:r>
              <a:rPr lang="mr-IN" dirty="0" smtClean="0">
                <a:latin typeface="Garamond"/>
                <a:ea typeface="Garamond"/>
                <a:cs typeface="Garamond"/>
              </a:rPr>
              <a:t>–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</a:t>
            </a:r>
            <a:r>
              <a:rPr lang="en-AU" dirty="0" err="1" smtClean="0">
                <a:latin typeface="Garamond"/>
                <a:ea typeface="Garamond"/>
                <a:cs typeface="Garamond"/>
              </a:rPr>
              <a:t>pandas.read_csv</a:t>
            </a:r>
            <a:endParaRPr lang="en-AU" dirty="0" smtClean="0">
              <a:latin typeface="Garamond"/>
              <a:ea typeface="Garamond"/>
              <a:cs typeface="Garamond"/>
            </a:endParaRP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HTML Table on a website </a:t>
            </a:r>
            <a:r>
              <a:rPr lang="mr-IN" dirty="0" smtClean="0">
                <a:latin typeface="Garamond"/>
                <a:ea typeface="Garamond"/>
                <a:cs typeface="Garamond"/>
              </a:rPr>
              <a:t>–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</a:t>
            </a:r>
            <a:r>
              <a:rPr lang="en-AU" dirty="0" err="1" smtClean="0">
                <a:latin typeface="Garamond"/>
                <a:ea typeface="Garamond"/>
                <a:cs typeface="Garamond"/>
              </a:rPr>
              <a:t>pandas.read_html</a:t>
            </a:r>
            <a:endParaRPr lang="en-AU" dirty="0" smtClean="0">
              <a:latin typeface="Garamond"/>
              <a:ea typeface="Garamond"/>
              <a:cs typeface="Garamond"/>
            </a:endParaRP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FRED / </a:t>
            </a:r>
            <a:r>
              <a:rPr lang="en-AU" dirty="0" err="1" smtClean="0">
                <a:latin typeface="Garamond"/>
                <a:ea typeface="Garamond"/>
                <a:cs typeface="Garamond"/>
              </a:rPr>
              <a:t>WorldBank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/ OECD </a:t>
            </a:r>
            <a:r>
              <a:rPr lang="mr-IN" dirty="0" smtClean="0">
                <a:latin typeface="Garamond"/>
                <a:ea typeface="Garamond"/>
                <a:cs typeface="Garamond"/>
              </a:rPr>
              <a:t>–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</a:t>
            </a:r>
            <a:r>
              <a:rPr lang="en-AU" dirty="0" err="1" smtClean="0">
                <a:latin typeface="Garamond"/>
                <a:ea typeface="Garamond"/>
                <a:cs typeface="Garamond"/>
              </a:rPr>
              <a:t>pandas_datareader</a:t>
            </a:r>
            <a:endParaRPr lang="en-AU" dirty="0" smtClean="0">
              <a:latin typeface="Garamond"/>
              <a:ea typeface="Garamond"/>
              <a:cs typeface="Garamond"/>
            </a:endParaRP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Yahoo Finance </a:t>
            </a:r>
            <a:r>
              <a:rPr lang="mr-IN" dirty="0" smtClean="0">
                <a:latin typeface="Garamond"/>
                <a:ea typeface="Garamond"/>
                <a:cs typeface="Garamond"/>
              </a:rPr>
              <a:t>–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</a:t>
            </a:r>
            <a:r>
              <a:rPr lang="en-AU" dirty="0" err="1">
                <a:latin typeface="Garamond"/>
                <a:ea typeface="Garamond"/>
                <a:cs typeface="Garamond"/>
              </a:rPr>
              <a:t>pandas_datareader</a:t>
            </a:r>
            <a:endParaRPr lang="en-AU" dirty="0" smtClean="0">
              <a:latin typeface="Garamond"/>
              <a:ea typeface="Garamond"/>
              <a:cs typeface="Garamond"/>
            </a:endParaRPr>
          </a:p>
          <a:p>
            <a:pPr marL="457200" indent="-457200" algn="l" defTabSz="914400">
              <a:lnSpc>
                <a:spcPct val="120000"/>
              </a:lnSpc>
              <a:buFont typeface="Arial"/>
              <a:buChar char="•"/>
              <a:defRPr sz="3000" b="0">
                <a:uFillTx/>
              </a:defRPr>
            </a:pPr>
            <a:r>
              <a:rPr lang="en-AU" dirty="0" smtClean="0">
                <a:latin typeface="Garamond"/>
                <a:ea typeface="Garamond"/>
                <a:cs typeface="Garamond"/>
              </a:rPr>
              <a:t>Text from a website </a:t>
            </a:r>
            <a:r>
              <a:rPr lang="mr-IN" dirty="0" smtClean="0">
                <a:latin typeface="Garamond"/>
                <a:ea typeface="Garamond"/>
                <a:cs typeface="Garamond"/>
              </a:rPr>
              <a:t>–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requests + </a:t>
            </a:r>
            <a:r>
              <a:rPr lang="en-AU" dirty="0" err="1" smtClean="0">
                <a:latin typeface="Garamond"/>
                <a:ea typeface="Garamond"/>
                <a:cs typeface="Garamond"/>
              </a:rPr>
              <a:t>BeautifulSoup</a:t>
            </a:r>
            <a:endParaRPr dirty="0">
              <a:latin typeface="Garamond"/>
              <a:ea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941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Preprocess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Get rid of rows with nulls</a:t>
            </a:r>
          </a:p>
          <a:p>
            <a:pPr lvl="1"/>
            <a:r>
              <a:rPr lang="en-US" b="0" dirty="0" smtClean="0"/>
              <a:t>Only include rows meeting some condition</a:t>
            </a:r>
          </a:p>
          <a:p>
            <a:r>
              <a:rPr lang="en-US" b="0" dirty="0" smtClean="0"/>
              <a:t>Replace nulls</a:t>
            </a:r>
          </a:p>
          <a:p>
            <a:r>
              <a:rPr lang="en-US" b="0" dirty="0" smtClean="0"/>
              <a:t>Fill individual fields</a:t>
            </a:r>
          </a:p>
          <a:p>
            <a:r>
              <a:rPr lang="en-US" b="0" dirty="0" smtClean="0"/>
              <a:t>Add a new column</a:t>
            </a:r>
          </a:p>
          <a:p>
            <a:endParaRPr lang="en-US" b="0" dirty="0" smtClean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944025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and Understand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Draw a distribution plot</a:t>
            </a:r>
          </a:p>
          <a:p>
            <a:r>
              <a:rPr lang="en-US" b="0" dirty="0" smtClean="0"/>
              <a:t>Draw a scatterplot</a:t>
            </a:r>
          </a:p>
          <a:p>
            <a:r>
              <a:rPr lang="en-US" b="0" dirty="0" smtClean="0"/>
              <a:t>Draw a histogram</a:t>
            </a:r>
          </a:p>
          <a:p>
            <a:r>
              <a:rPr lang="en-US" b="0" dirty="0" smtClean="0"/>
              <a:t>Use kernel density estimates to make a diagram</a:t>
            </a:r>
          </a:p>
          <a:p>
            <a:r>
              <a:rPr lang="en-US" b="0" dirty="0" err="1" smtClean="0"/>
              <a:t>Pairplots</a:t>
            </a:r>
            <a:endParaRPr lang="en-US" b="0" dirty="0" smtClean="0"/>
          </a:p>
          <a:p>
            <a:r>
              <a:rPr lang="en-US" b="0" dirty="0" err="1" smtClean="0"/>
              <a:t>Stripplots</a:t>
            </a:r>
            <a:r>
              <a:rPr lang="en-US" b="0" dirty="0" smtClean="0"/>
              <a:t> / </a:t>
            </a:r>
            <a:r>
              <a:rPr lang="en-US" b="0" dirty="0" err="1" smtClean="0"/>
              <a:t>swarmplots</a:t>
            </a:r>
            <a:r>
              <a:rPr lang="en-US" b="0" dirty="0" smtClean="0"/>
              <a:t> / boxplots / violin plots</a:t>
            </a:r>
          </a:p>
          <a:p>
            <a:r>
              <a:rPr lang="en-US" b="0" dirty="0" smtClean="0"/>
              <a:t>Cluster by density</a:t>
            </a:r>
          </a:p>
          <a:p>
            <a:r>
              <a:rPr lang="en-US" b="0" dirty="0" smtClean="0"/>
              <a:t>Cluster by location</a:t>
            </a:r>
          </a:p>
          <a:p>
            <a:r>
              <a:rPr lang="en-US" b="0" dirty="0"/>
              <a:t>See whether columns are numbers or categories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165503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and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Linear relationships between features</a:t>
            </a:r>
          </a:p>
          <a:p>
            <a:pPr lvl="1"/>
            <a:r>
              <a:rPr lang="en-US" b="0" dirty="0" smtClean="0"/>
              <a:t>Robust regression</a:t>
            </a:r>
          </a:p>
          <a:p>
            <a:pPr lvl="1"/>
            <a:r>
              <a:rPr lang="en-US" b="0" dirty="0" smtClean="0"/>
              <a:t>Relationships between numbers and categories</a:t>
            </a:r>
          </a:p>
          <a:p>
            <a:r>
              <a:rPr lang="en-US" b="0" dirty="0" smtClean="0"/>
              <a:t>Nearness to </a:t>
            </a:r>
            <a:r>
              <a:rPr lang="en-US" b="0" dirty="0" err="1" smtClean="0"/>
              <a:t>neighbours</a:t>
            </a:r>
            <a:endParaRPr lang="en-US" b="0" dirty="0" smtClean="0"/>
          </a:p>
          <a:p>
            <a:r>
              <a:rPr lang="en-US" b="0" dirty="0" smtClean="0"/>
              <a:t>Dummy </a:t>
            </a:r>
            <a:r>
              <a:rPr lang="en-US" b="0" dirty="0" err="1" smtClean="0"/>
              <a:t>regressor</a:t>
            </a:r>
            <a:r>
              <a:rPr lang="en-US" b="0" dirty="0" smtClean="0"/>
              <a:t> and dummy classifier</a:t>
            </a:r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471013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Leave some rows out</a:t>
            </a:r>
          </a:p>
          <a:p>
            <a:r>
              <a:rPr lang="en-US" b="0" dirty="0" smtClean="0"/>
              <a:t>K-Folds</a:t>
            </a:r>
          </a:p>
          <a:p>
            <a:r>
              <a:rPr lang="en-US" b="0" dirty="0" smtClean="0"/>
              <a:t>Grid searches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0161212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Make a prediction</a:t>
            </a:r>
          </a:p>
          <a:p>
            <a:r>
              <a:rPr lang="en-US" b="0" dirty="0" smtClean="0"/>
              <a:t>Get probabilities for a prediction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684330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182</Words>
  <Application>Microsoft Macintosh PowerPoint</Application>
  <PresentationFormat>Custom</PresentationFormat>
  <Paragraphs>55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White</vt:lpstr>
      <vt:lpstr>DATA SCIENCE 10 WEEK PART TIME COURSE  Mid-course review</vt:lpstr>
      <vt:lpstr>Predictive Modeling Workflow</vt:lpstr>
      <vt:lpstr>Acquire</vt:lpstr>
      <vt:lpstr>Acquire</vt:lpstr>
      <vt:lpstr>Preprocess</vt:lpstr>
      <vt:lpstr>Visualise and Understand</vt:lpstr>
      <vt:lpstr>Learn and model</vt:lpstr>
      <vt:lpstr>Evaluate</vt:lpstr>
      <vt:lpstr>Predict</vt:lpstr>
      <vt:lpstr>     Course Survey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4 - Model Evaluation Monday 11th April 2016</dc:title>
  <cp:lastModifiedBy>Greg Baker</cp:lastModifiedBy>
  <cp:revision>23</cp:revision>
  <dcterms:modified xsi:type="dcterms:W3CDTF">2017-03-09T05:32:34Z</dcterms:modified>
</cp:coreProperties>
</file>